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485" r:id="rId3"/>
    <p:sldId id="414" r:id="rId4"/>
    <p:sldId id="486" r:id="rId5"/>
    <p:sldId id="391" r:id="rId6"/>
    <p:sldId id="389" r:id="rId7"/>
    <p:sldId id="382" r:id="rId8"/>
    <p:sldId id="383" r:id="rId9"/>
    <p:sldId id="384" r:id="rId10"/>
    <p:sldId id="385" r:id="rId11"/>
    <p:sldId id="386" r:id="rId12"/>
    <p:sldId id="387" r:id="rId13"/>
    <p:sldId id="38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/>
    <p:restoredTop sz="94726"/>
  </p:normalViewPr>
  <p:slideViewPr>
    <p:cSldViewPr snapToGrid="0" snapToObjects="1">
      <p:cViewPr varScale="1">
        <p:scale>
          <a:sx n="85" d="100"/>
          <a:sy n="85" d="100"/>
        </p:scale>
        <p:origin x="200" y="100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5845AE-ACE1-EC44-8625-84E41CDD46BF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39650B-C0B8-7C4E-B61C-B8EF4072F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8445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tif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B7B6E1-B344-C444-840E-5BCE257718B4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818D25-F9F0-6E43-9906-4FDAFD99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201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18D25-F9F0-6E43-9906-4FDAFD99D1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567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818D25-F9F0-6E43-9906-4FDAFD99D1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276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18D25-F9F0-6E43-9906-4FDAFD99D1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42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18D25-F9F0-6E43-9906-4FDAFD99D1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373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ga-IE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7904" y="6434750"/>
            <a:ext cx="5011541" cy="501650"/>
          </a:xfrm>
          <a:prstGeom prst="rect">
            <a:avLst/>
          </a:prstGeom>
        </p:spPr>
        <p:txBody>
          <a:bodyPr/>
          <a:lstStyle>
            <a:lvl1pPr>
              <a:defRPr sz="1600" i="1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32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65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03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461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1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5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68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18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05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8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91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82400" y="6466111"/>
            <a:ext cx="501696" cy="357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466110"/>
            <a:ext cx="12192000" cy="0"/>
          </a:xfrm>
          <a:prstGeom prst="line">
            <a:avLst/>
          </a:prstGeom>
          <a:ln w="3175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 userDrawn="1"/>
        </p:nvSpPr>
        <p:spPr>
          <a:xfrm>
            <a:off x="107904" y="6521360"/>
            <a:ext cx="1539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0000FF"/>
                </a:solidFill>
              </a:rPr>
              <a:t>Topic 1 – Overview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1C5313-8C82-2E4D-BC85-234997DA0DF0}"/>
              </a:ext>
            </a:extLst>
          </p:cNvPr>
          <p:cNvSpPr txBox="1"/>
          <p:nvPr userDrawn="1"/>
        </p:nvSpPr>
        <p:spPr>
          <a:xfrm>
            <a:off x="7922528" y="6498280"/>
            <a:ext cx="3753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7030A0"/>
                </a:solidFill>
              </a:rPr>
              <a:t>Data Science for Operational Researchers using R</a:t>
            </a:r>
          </a:p>
        </p:txBody>
      </p:sp>
    </p:spTree>
    <p:extLst>
      <p:ext uri="{BB962C8B-B14F-4D97-AF65-F5344CB8AC3E}">
        <p14:creationId xmlns:p14="http://schemas.microsoft.com/office/powerpoint/2010/main" val="2111014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4ds.had.co.nz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_jimduggan" TargetMode="External"/><Relationship Id="rId5" Type="http://schemas.openxmlformats.org/officeDocument/2006/relationships/image" Target="../media/image5.tiff"/><Relationship Id="rId4" Type="http://schemas.openxmlformats.org/officeDocument/2006/relationships/hyperlink" Target="https://education.rstudio.com/trainers/people/duggan+ji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rstudio.cloud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3950137"/>
            <a:ext cx="7772400" cy="26947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Topic 1: Overview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7AF03A1E-5D55-7BC3-D942-EBC40D7E36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413"/>
          <a:stretch/>
        </p:blipFill>
        <p:spPr>
          <a:xfrm>
            <a:off x="0" y="914400"/>
            <a:ext cx="12192000" cy="29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74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7BCEE-F9F5-0E40-B36A-A157C4E0B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(4) Run some R code in Console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C0524D1-B6EB-C649-8E95-F0045D27F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150" y="1824407"/>
            <a:ext cx="8257201" cy="415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056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9EE1-D5B2-F440-AF39-7B0BB4971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(5) Install required packages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C5DF13F-4425-AB42-B3D6-4DFF7C438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893" y="1756735"/>
            <a:ext cx="8514570" cy="414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195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72E7-17A1-BB43-864F-5EBB62F8C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(6) For example, ggplot2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1E53758-08E5-8241-BCBB-E92304870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550" y="2000747"/>
            <a:ext cx="8411848" cy="435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74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180CD-2CE3-EA48-8586-01E4CA61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(7) Packages required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56C2ABB-0C78-724B-BE84-99D946261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737234"/>
              </p:ext>
            </p:extLst>
          </p:nvPr>
        </p:nvGraphicFramePr>
        <p:xfrm>
          <a:off x="1983425" y="1963269"/>
          <a:ext cx="8248298" cy="2060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680">
                  <a:extLst>
                    <a:ext uri="{9D8B030D-6E8A-4147-A177-3AD203B41FA5}">
                      <a16:colId xmlns:a16="http://schemas.microsoft.com/office/drawing/2014/main" val="2760985154"/>
                    </a:ext>
                  </a:extLst>
                </a:gridCol>
                <a:gridCol w="6690618">
                  <a:extLst>
                    <a:ext uri="{9D8B030D-6E8A-4147-A177-3AD203B41FA5}">
                      <a16:colId xmlns:a16="http://schemas.microsoft.com/office/drawing/2014/main" val="1811334641"/>
                    </a:ext>
                  </a:extLst>
                </a:gridCol>
              </a:tblGrid>
              <a:tr h="342314">
                <a:tc>
                  <a:txBody>
                    <a:bodyPr/>
                    <a:lstStyle/>
                    <a:p>
                      <a:r>
                        <a:rPr lang="en-US" sz="1700" dirty="0"/>
                        <a:t>Package</a:t>
                      </a:r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Purpose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929568631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/>
                        <a:t>ggplot2</a:t>
                      </a:r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Produce graphics for data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438946409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 err="1"/>
                        <a:t>dplyr</a:t>
                      </a:r>
                      <a:endParaRPr lang="en-US" sz="1700" b="1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Analysis of data held in </a:t>
                      </a:r>
                      <a:r>
                        <a:rPr lang="en-US" sz="1700" dirty="0" err="1"/>
                        <a:t>tibbles</a:t>
                      </a:r>
                      <a:r>
                        <a:rPr lang="en-US" sz="1700" dirty="0"/>
                        <a:t>/data frames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3055609200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/>
                        <a:t>aimsir17</a:t>
                      </a:r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2017 Weather data for Ireland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1693211998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 err="1"/>
                        <a:t>purrr</a:t>
                      </a:r>
                      <a:endParaRPr lang="en-US" sz="1700" b="1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To iterate over data structures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180354566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 err="1"/>
                        <a:t>tidyr</a:t>
                      </a:r>
                      <a:endParaRPr lang="en-US" sz="1700" b="1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To tidy rectangular data, and to nest data sets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40406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5633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A0566-DD06-314C-B957-88E250C61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37C6D-8AEB-B94C-9A3B-D4E2E9CE1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0283"/>
            <a:ext cx="10972800" cy="2650523"/>
          </a:xfrm>
        </p:spPr>
        <p:txBody>
          <a:bodyPr/>
          <a:lstStyle/>
          <a:p>
            <a:pPr marL="0" indent="0">
              <a:buNone/>
            </a:pPr>
            <a:r>
              <a:rPr lang="en-IE" dirty="0"/>
              <a:t>“The course will benefit operational research practitioners who support data-driven decision making within their organisation, and are interested in exploring new tools, workflows and methods to generate insights, and communicate these to key stakeholders”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EDB5D-D7E8-3944-B06D-F6F00FB75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 descr="data-science-explore.png">
            <a:extLst>
              <a:ext uri="{FF2B5EF4-FFF2-40B4-BE49-F238E27FC236}">
                <a16:creationId xmlns:a16="http://schemas.microsoft.com/office/drawing/2014/main" id="{4147D464-93F2-1B46-8018-BBD6675DC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021107"/>
            <a:ext cx="6652985" cy="24450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95D472-6DC2-CF42-9227-F6A05C6EC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0151" y="3642660"/>
            <a:ext cx="1528567" cy="229702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9E49806-786D-F947-8531-78766E56A1DF}"/>
              </a:ext>
            </a:extLst>
          </p:cNvPr>
          <p:cNvSpPr/>
          <p:nvPr/>
        </p:nvSpPr>
        <p:spPr>
          <a:xfrm>
            <a:off x="8500718" y="5992237"/>
            <a:ext cx="23274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https://r4ds.had.co.nz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132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–Jim Duggan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86EEA410-9CE7-C84D-AF5C-A89B959B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5486400" cy="4525963"/>
          </a:xfrm>
        </p:spPr>
        <p:txBody>
          <a:bodyPr>
            <a:normAutofit/>
          </a:bodyPr>
          <a:lstStyle/>
          <a:p>
            <a:r>
              <a:rPr lang="en-US" dirty="0"/>
              <a:t>Lectures in</a:t>
            </a:r>
          </a:p>
          <a:p>
            <a:pPr lvl="1"/>
            <a:r>
              <a:rPr lang="en-US" dirty="0"/>
              <a:t>Programming (R, MATLAB),</a:t>
            </a:r>
          </a:p>
          <a:p>
            <a:pPr lvl="1"/>
            <a:r>
              <a:rPr lang="en-US" dirty="0"/>
              <a:t>Modelling &amp; Simulation</a:t>
            </a:r>
          </a:p>
          <a:p>
            <a:r>
              <a:rPr lang="en-US" dirty="0"/>
              <a:t>Research interests:</a:t>
            </a:r>
          </a:p>
          <a:p>
            <a:pPr lvl="1"/>
            <a:r>
              <a:rPr lang="en-US" dirty="0"/>
              <a:t>System Dynamics</a:t>
            </a:r>
          </a:p>
          <a:p>
            <a:pPr lvl="1"/>
            <a:r>
              <a:rPr lang="en-US" dirty="0"/>
              <a:t>Computational Epidemiology</a:t>
            </a:r>
          </a:p>
          <a:p>
            <a:pPr lvl="1"/>
            <a:r>
              <a:rPr lang="en-US" dirty="0"/>
              <a:t>Data Science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F4ACD6DB-BFE8-A745-97A7-3056E2A07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4496" y="1786970"/>
            <a:ext cx="6046408" cy="341586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CCA0364-68B9-4A48-B900-BE1805DB1A1D}"/>
              </a:ext>
            </a:extLst>
          </p:cNvPr>
          <p:cNvSpPr/>
          <p:nvPr/>
        </p:nvSpPr>
        <p:spPr>
          <a:xfrm>
            <a:off x="6287826" y="5572166"/>
            <a:ext cx="69736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https://education.rstudio.com/trainers/people/duggan+jim/</a:t>
            </a:r>
            <a:r>
              <a:rPr lang="en-US" dirty="0"/>
              <a:t> </a:t>
            </a:r>
          </a:p>
        </p:txBody>
      </p:sp>
      <p:pic>
        <p:nvPicPr>
          <p:cNvPr id="13" name="Picture 12" descr="CoverImage.tiff">
            <a:extLst>
              <a:ext uri="{FF2B5EF4-FFF2-40B4-BE49-F238E27FC236}">
                <a16:creationId xmlns:a16="http://schemas.microsoft.com/office/drawing/2014/main" id="{90ECDF8B-79C4-C149-99C3-38D3759FF1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3473" y="246387"/>
            <a:ext cx="767430" cy="11543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79D9B94-D645-C245-96FC-B5CFF2D14708}"/>
              </a:ext>
            </a:extLst>
          </p:cNvPr>
          <p:cNvSpPr/>
          <p:nvPr/>
        </p:nvSpPr>
        <p:spPr>
          <a:xfrm>
            <a:off x="7853495" y="5941498"/>
            <a:ext cx="32244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https://twitter.com/_jimduggan</a:t>
            </a:r>
            <a:r>
              <a:rPr lang="en-US" dirty="0"/>
              <a:t> </a:t>
            </a:r>
          </a:p>
        </p:txBody>
      </p:sp>
      <p:pic>
        <p:nvPicPr>
          <p:cNvPr id="14" name="Picture 13" descr="A person smiling for the picture&#10;&#10;Description automatically generated with low confidence">
            <a:extLst>
              <a:ext uri="{FF2B5EF4-FFF2-40B4-BE49-F238E27FC236}">
                <a16:creationId xmlns:a16="http://schemas.microsoft.com/office/drawing/2014/main" id="{5214A91B-575B-924E-A335-AE4AA5DB63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0833"/>
          <a:stretch/>
        </p:blipFill>
        <p:spPr>
          <a:xfrm>
            <a:off x="10115376" y="246387"/>
            <a:ext cx="962528" cy="114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5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71611-2867-3D42-B377-CA8811D07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AC3C71-34C8-AC43-9A36-790E6ED2D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BAED23B-B9D8-D548-908D-6D6EAE4C95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1210078"/>
              </p:ext>
            </p:extLst>
          </p:nvPr>
        </p:nvGraphicFramePr>
        <p:xfrm>
          <a:off x="2196258" y="1437400"/>
          <a:ext cx="75832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0246">
                  <a:extLst>
                    <a:ext uri="{9D8B030D-6E8A-4147-A177-3AD203B41FA5}">
                      <a16:colId xmlns:a16="http://schemas.microsoft.com/office/drawing/2014/main" val="1570151564"/>
                    </a:ext>
                  </a:extLst>
                </a:gridCol>
                <a:gridCol w="6492968">
                  <a:extLst>
                    <a:ext uri="{9D8B030D-6E8A-4147-A177-3AD203B41FA5}">
                      <a16:colId xmlns:a16="http://schemas.microsoft.com/office/drawing/2014/main" val="2195068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Topic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988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Day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242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Introduction to R and R Studio Cloud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1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Exploratory Data Analysis: the </a:t>
                      </a:r>
                      <a:r>
                        <a:rPr lang="en-US" sz="1800" b="1" dirty="0" err="1">
                          <a:solidFill>
                            <a:srgbClr val="00B050"/>
                          </a:solidFill>
                        </a:rPr>
                        <a:t>tibble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 and </a:t>
                      </a:r>
                      <a:r>
                        <a:rPr lang="en-US" sz="1800" b="1" dirty="0">
                          <a:solidFill>
                            <a:srgbClr val="00B050"/>
                          </a:solidFill>
                        </a:rPr>
                        <a:t>ggplot2</a:t>
                      </a:r>
                      <a:endParaRPr lang="en-US" sz="1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01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Functions, Vectors and Lists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75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Introduction to Functionals with </a:t>
                      </a:r>
                      <a:r>
                        <a:rPr lang="en-US" sz="1800" dirty="0" err="1"/>
                        <a:t>purrr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6257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Data Transformation I with </a:t>
                      </a:r>
                      <a:r>
                        <a:rPr lang="en-US" sz="1800" b="1" dirty="0" err="1">
                          <a:solidFill>
                            <a:srgbClr val="00B050"/>
                          </a:solidFill>
                        </a:rPr>
                        <a:t>dplyr</a:t>
                      </a:r>
                      <a:endParaRPr lang="en-US" sz="1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757498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Day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572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Data Transformation II with </a:t>
                      </a:r>
                      <a:r>
                        <a:rPr lang="en-US" sz="1800" b="1">
                          <a:solidFill>
                            <a:srgbClr val="0432FF"/>
                          </a:solidFill>
                        </a:rPr>
                        <a:t>dplyr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842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Statistical Transformation with </a:t>
                      </a:r>
                      <a:r>
                        <a:rPr lang="en-US" sz="1800" b="1">
                          <a:solidFill>
                            <a:srgbClr val="0432FF"/>
                          </a:solidFill>
                        </a:rPr>
                        <a:t>ggplot2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9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Advanced Functionals and Modelling with </a:t>
                      </a:r>
                      <a:r>
                        <a:rPr lang="en-US" sz="1800" b="1" dirty="0" err="1">
                          <a:solidFill>
                            <a:srgbClr val="0432FF"/>
                          </a:solidFill>
                        </a:rPr>
                        <a:t>purrr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633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Exploratory Data Analysis  - Case Study using </a:t>
                      </a:r>
                      <a:r>
                        <a:rPr lang="en-US" sz="1800" b="1" dirty="0">
                          <a:solidFill>
                            <a:srgbClr val="0432FF"/>
                          </a:solidFill>
                        </a:rPr>
                        <a:t>aimsir17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38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2530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 Project for Statistical Computing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R’s </a:t>
            </a:r>
            <a:r>
              <a:rPr lang="en-US" i="1" dirty="0"/>
              <a:t>mission </a:t>
            </a:r>
            <a:r>
              <a:rPr lang="en-US" dirty="0"/>
              <a:t>is to enable the best and most thorough exploration of data possible (Chambers 2008). </a:t>
            </a:r>
          </a:p>
          <a:p>
            <a:r>
              <a:rPr lang="en-US" dirty="0"/>
              <a:t>It is a dialect of the S language, developed at Bell Laboratories</a:t>
            </a:r>
          </a:p>
          <a:p>
            <a:r>
              <a:rPr lang="en-US" dirty="0"/>
              <a:t>ACM noted that </a:t>
            </a:r>
            <a:r>
              <a:rPr lang="en-US" i="1" dirty="0"/>
              <a:t>S</a:t>
            </a:r>
            <a:r>
              <a:rPr lang="en-US" dirty="0"/>
              <a:t> “</a:t>
            </a:r>
            <a:r>
              <a:rPr lang="en-US" i="1" dirty="0"/>
              <a:t>will forever alter the way people analyze, visualize, and manipulate data”</a:t>
            </a:r>
            <a:r>
              <a:rPr lang="en-IE" dirty="0"/>
              <a:t>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4B35E-DA44-2E43-9E1A-8AE759481D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37401E-7D5F-4D42-9923-BAC55B6DE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858" y="1211318"/>
            <a:ext cx="4197942" cy="2032337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888CF5-E00E-654E-9451-43D99AFEC5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1" y="3385637"/>
            <a:ext cx="4074027" cy="246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4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CCA23-E1EA-E745-A8F7-53C1E222B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Steps: RStudio Cloud!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C013C8-7DA4-E244-94A0-21665CFFE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E44C0CB-5672-8142-909A-3F6BA168C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084" y="1594483"/>
            <a:ext cx="7451833" cy="439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168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4F4C8-FB6E-4A48-A34D-2A20CCD52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92" dirty="0"/>
              <a:t>(1) Create your account on </a:t>
            </a:r>
            <a:r>
              <a:rPr lang="en-US" sz="3692" dirty="0">
                <a:hlinkClick r:id="rId2"/>
              </a:rPr>
              <a:t>https://rstudio.cloud</a:t>
            </a:r>
            <a:r>
              <a:rPr lang="en-US" sz="3692" dirty="0"/>
              <a:t> and login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97F32F-C767-8844-8C3A-DFE9E8E89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224" y="1898164"/>
            <a:ext cx="8475552" cy="410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249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53F95-0F9B-A744-980E-81E680037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2" y="600811"/>
            <a:ext cx="8260707" cy="1223597"/>
          </a:xfrm>
        </p:spPr>
        <p:txBody>
          <a:bodyPr>
            <a:normAutofit fontScale="90000"/>
          </a:bodyPr>
          <a:lstStyle/>
          <a:p>
            <a:r>
              <a:rPr lang="en-US" dirty="0"/>
              <a:t>(2) In your workspace, create a project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07F048-9B5C-1641-9142-BC3F15D93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47792"/>
            <a:ext cx="9144000" cy="296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75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DFD295-C87F-D54E-9C37-4F9A06AFD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704" y="600811"/>
            <a:ext cx="8568503" cy="1223597"/>
          </a:xfrm>
        </p:spPr>
        <p:txBody>
          <a:bodyPr>
            <a:normAutofit fontScale="90000"/>
          </a:bodyPr>
          <a:lstStyle/>
          <a:p>
            <a:r>
              <a:rPr lang="en-US" dirty="0"/>
              <a:t>(3) Name the project (e.g. </a:t>
            </a:r>
            <a:r>
              <a:rPr lang="en-US" dirty="0" err="1"/>
              <a:t>MySmartGrid</a:t>
            </a:r>
            <a:r>
              <a:rPr lang="en-US" dirty="0"/>
              <a:t>)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706A305-89CF-EB4F-BCE4-A26AF0FDB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794" y="1824408"/>
            <a:ext cx="8738412" cy="429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17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18475</TotalTime>
  <Words>345</Words>
  <Application>Microsoft Macintosh PowerPoint</Application>
  <PresentationFormat>Widescreen</PresentationFormat>
  <Paragraphs>70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Topic 1: Overview</vt:lpstr>
      <vt:lpstr>Objective</vt:lpstr>
      <vt:lpstr>Instructor –Jim Duggan</vt:lpstr>
      <vt:lpstr>Course Overview</vt:lpstr>
      <vt:lpstr>The R Project for Statistical Computing</vt:lpstr>
      <vt:lpstr>First Steps: RStudio Cloud!</vt:lpstr>
      <vt:lpstr>(1) Create your account on https://rstudio.cloud and login</vt:lpstr>
      <vt:lpstr>(2) In your workspace, create a project</vt:lpstr>
      <vt:lpstr>(3) Name the project (e.g. MySmartGrid)</vt:lpstr>
      <vt:lpstr>(4) Run some R code in Console</vt:lpstr>
      <vt:lpstr>(5) Install required packages</vt:lpstr>
      <vt:lpstr>(6) For example, ggplot2</vt:lpstr>
      <vt:lpstr>(7) Packages required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</dc:creator>
  <cp:lastModifiedBy>Duggan, James</cp:lastModifiedBy>
  <cp:revision>442</cp:revision>
  <cp:lastPrinted>2020-11-24T11:26:30Z</cp:lastPrinted>
  <dcterms:created xsi:type="dcterms:W3CDTF">2016-06-27T07:49:28Z</dcterms:created>
  <dcterms:modified xsi:type="dcterms:W3CDTF">2022-05-19T06:24:33Z</dcterms:modified>
</cp:coreProperties>
</file>

<file path=docProps/thumbnail.jpeg>
</file>